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4"/>
  </p:notesMasterIdLst>
  <p:sldIdLst>
    <p:sldId id="256" r:id="rId2"/>
    <p:sldId id="259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315" r:id="rId11"/>
    <p:sldId id="268" r:id="rId12"/>
    <p:sldId id="269" r:id="rId13"/>
    <p:sldId id="270" r:id="rId14"/>
    <p:sldId id="316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317" r:id="rId25"/>
    <p:sldId id="282" r:id="rId26"/>
    <p:sldId id="283" r:id="rId27"/>
    <p:sldId id="284" r:id="rId28"/>
    <p:sldId id="286" r:id="rId29"/>
    <p:sldId id="318" r:id="rId30"/>
    <p:sldId id="288" r:id="rId31"/>
    <p:sldId id="290" r:id="rId32"/>
    <p:sldId id="291" r:id="rId33"/>
    <p:sldId id="293" r:id="rId34"/>
    <p:sldId id="296" r:id="rId35"/>
    <p:sldId id="297" r:id="rId36"/>
    <p:sldId id="299" r:id="rId37"/>
    <p:sldId id="300" r:id="rId38"/>
    <p:sldId id="301" r:id="rId39"/>
    <p:sldId id="302" r:id="rId40"/>
    <p:sldId id="303" r:id="rId41"/>
    <p:sldId id="304" r:id="rId42"/>
    <p:sldId id="319" r:id="rId43"/>
    <p:sldId id="306" r:id="rId44"/>
    <p:sldId id="307" r:id="rId45"/>
    <p:sldId id="308" r:id="rId46"/>
    <p:sldId id="309" r:id="rId47"/>
    <p:sldId id="310" r:id="rId48"/>
    <p:sldId id="311" r:id="rId49"/>
    <p:sldId id="320" r:id="rId50"/>
    <p:sldId id="321" r:id="rId51"/>
    <p:sldId id="344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45" r:id="rId61"/>
    <p:sldId id="333" r:id="rId62"/>
    <p:sldId id="336" r:id="rId63"/>
    <p:sldId id="349" r:id="rId64"/>
    <p:sldId id="334" r:id="rId65"/>
    <p:sldId id="335" r:id="rId66"/>
    <p:sldId id="346" r:id="rId67"/>
    <p:sldId id="338" r:id="rId68"/>
    <p:sldId id="339" r:id="rId69"/>
    <p:sldId id="340" r:id="rId70"/>
    <p:sldId id="342" r:id="rId71"/>
    <p:sldId id="343" r:id="rId72"/>
    <p:sldId id="348" r:id="rId7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8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9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05 – Decision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Control Structures &amp; Operators</a:t>
            </a:r>
          </a:p>
        </p:txBody>
      </p:sp>
    </p:spTree>
    <p:extLst>
      <p:ext uri="{BB962C8B-B14F-4D97-AF65-F5344CB8AC3E}">
        <p14:creationId xmlns:p14="http://schemas.microsoft.com/office/powerpoint/2010/main" val="37254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three control structures?</a:t>
            </a:r>
          </a:p>
          <a:p>
            <a:pPr lvl="1"/>
            <a:r>
              <a:rPr lang="en-US" sz="3200" dirty="0" smtClean="0"/>
              <a:t>Sequential</a:t>
            </a:r>
          </a:p>
          <a:p>
            <a:pPr lvl="1"/>
            <a:r>
              <a:rPr lang="en-US" sz="3200" dirty="0" smtClean="0"/>
              <a:t>Decision Making</a:t>
            </a:r>
          </a:p>
          <a:p>
            <a:pPr lvl="2"/>
            <a:r>
              <a:rPr lang="en-US" sz="2800" dirty="0" smtClean="0"/>
              <a:t>Also known as “Selection”</a:t>
            </a:r>
          </a:p>
          <a:p>
            <a:pPr lvl="1"/>
            <a:r>
              <a:rPr lang="en-US" sz="3200" dirty="0" smtClean="0"/>
              <a:t>Looping</a:t>
            </a:r>
          </a:p>
          <a:p>
            <a:pPr lvl="2"/>
            <a:r>
              <a:rPr lang="en-US" sz="2800" dirty="0" smtClean="0"/>
              <a:t>Also known as “Repetition”</a:t>
            </a:r>
            <a:endParaRPr lang="en-US" sz="2800" dirty="0"/>
          </a:p>
          <a:p>
            <a:r>
              <a:rPr lang="en-US" dirty="0" smtClean="0"/>
              <a:t>(We can also call a function)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1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Structures: Flowcharts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11" y="2123072"/>
            <a:ext cx="115252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2123072"/>
            <a:ext cx="352425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14" y="2123072"/>
            <a:ext cx="28860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06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Operators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</a:t>
            </a:r>
          </a:p>
          <a:p>
            <a:r>
              <a:rPr lang="en-US" dirty="0"/>
              <a:t>Comparison (Relational) Operators</a:t>
            </a:r>
          </a:p>
          <a:p>
            <a:r>
              <a:rPr lang="en-US" dirty="0"/>
              <a:t>Assignment Operators</a:t>
            </a:r>
          </a:p>
          <a:p>
            <a:r>
              <a:rPr lang="en-US" dirty="0"/>
              <a:t>Logical Operators</a:t>
            </a:r>
          </a:p>
          <a:p>
            <a:r>
              <a:rPr lang="en-US" dirty="0"/>
              <a:t>Bitwise Operators</a:t>
            </a:r>
          </a:p>
          <a:p>
            <a:r>
              <a:rPr lang="en-US" dirty="0"/>
              <a:t>Membership Operators</a:t>
            </a:r>
          </a:p>
          <a:p>
            <a:r>
              <a:rPr lang="en-US" dirty="0"/>
              <a:t>Identity Operators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700965" y="3391069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focus of today’s lecture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06114" y="2631485"/>
            <a:ext cx="5907507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06114" y="3806568"/>
            <a:ext cx="3116181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11680" y="3061190"/>
            <a:ext cx="103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67296" y="1905885"/>
            <a:ext cx="103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8000"/>
                </a:solidFill>
                <a:sym typeface="Wingdings"/>
              </a:rPr>
              <a:t></a:t>
            </a:r>
            <a:endParaRPr lang="en-US" sz="40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8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Comparison Operators</a:t>
            </a:r>
          </a:p>
        </p:txBody>
      </p:sp>
    </p:spTree>
    <p:extLst>
      <p:ext uri="{BB962C8B-B14F-4D97-AF65-F5344CB8AC3E}">
        <p14:creationId xmlns:p14="http://schemas.microsoft.com/office/powerpoint/2010/main" val="38562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operators</a:t>
            </a:r>
          </a:p>
          <a:p>
            <a:r>
              <a:rPr lang="en-US" dirty="0"/>
              <a:t>R</a:t>
            </a:r>
            <a:r>
              <a:rPr lang="en-US" dirty="0" smtClean="0"/>
              <a:t>elational operators</a:t>
            </a:r>
          </a:p>
          <a:p>
            <a:r>
              <a:rPr lang="en-US" dirty="0" smtClean="0"/>
              <a:t>Equality operators</a:t>
            </a:r>
          </a:p>
          <a:p>
            <a:pPr lvl="1"/>
            <a:r>
              <a:rPr lang="en-US" sz="3200" dirty="0" smtClean="0"/>
              <a:t>Are </a:t>
            </a:r>
            <a:r>
              <a:rPr lang="en-US" sz="3200" dirty="0"/>
              <a:t>all the same thing</a:t>
            </a:r>
          </a:p>
          <a:p>
            <a:endParaRPr lang="en-US" dirty="0" smtClean="0"/>
          </a:p>
          <a:p>
            <a:r>
              <a:rPr lang="en-US" dirty="0" smtClean="0"/>
              <a:t>Include things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65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Logical operators </a:t>
            </a:r>
            <a:endParaRPr lang="en-US" dirty="0" smtClean="0"/>
          </a:p>
          <a:p>
            <a:r>
              <a:rPr lang="en-US" dirty="0" smtClean="0"/>
              <a:t>Boolean operators</a:t>
            </a:r>
          </a:p>
          <a:p>
            <a:pPr lvl="1"/>
            <a:r>
              <a:rPr lang="en-US" sz="3200" dirty="0" smtClean="0"/>
              <a:t>Are </a:t>
            </a:r>
            <a:r>
              <a:rPr lang="en-US" sz="3200" dirty="0"/>
              <a:t>the same </a:t>
            </a:r>
            <a:r>
              <a:rPr lang="en-US" sz="3200" dirty="0" smtClean="0"/>
              <a:t>thing</a:t>
            </a:r>
            <a:endParaRPr lang="en-US" sz="3200" dirty="0"/>
          </a:p>
          <a:p>
            <a:endParaRPr lang="en-US" dirty="0" smtClean="0"/>
          </a:p>
          <a:p>
            <a:r>
              <a:rPr lang="en-US" dirty="0" smtClean="0"/>
              <a:t>Include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or</a:t>
            </a:r>
            <a:r>
              <a:rPr lang="en-US" dirty="0"/>
              <a:t>, and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1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return a Boolean result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dirty="0"/>
              <a:t>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pPr lvl="1"/>
            <a:r>
              <a:rPr lang="en-US" dirty="0" smtClean="0"/>
              <a:t>Indicates whether a relationship holds </a:t>
            </a:r>
            <a:br>
              <a:rPr lang="en-US" dirty="0" smtClean="0"/>
            </a:br>
            <a:r>
              <a:rPr lang="en-US" dirty="0" smtClean="0"/>
              <a:t>between their operands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89695" y="5941074"/>
            <a:ext cx="137761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operands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2389" y="4825072"/>
            <a:ext cx="1732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&gt;= b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4698" y="4148662"/>
            <a:ext cx="287755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comparison operator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478502" y="4379495"/>
            <a:ext cx="836196" cy="52244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00989" y="5305935"/>
            <a:ext cx="0" cy="65445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019926" y="5305935"/>
            <a:ext cx="1" cy="65445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81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following comparisons asking?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&gt;= 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dirty="0" smtClean="0"/>
              <a:t>greater than or equal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1"/>
            <a:r>
              <a:rPr lang="en-US" dirty="0"/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dirty="0" smtClean="0"/>
              <a:t>equivalent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21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93"/>
          <a:stretch/>
        </p:blipFill>
        <p:spPr bwMode="auto">
          <a:xfrm>
            <a:off x="1767841" y="1969364"/>
            <a:ext cx="5608319" cy="417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0336" y="6550223"/>
            <a:ext cx="577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https://docs.python.org/3.3/library/stdtypes.html</a:t>
            </a:r>
          </a:p>
        </p:txBody>
      </p:sp>
    </p:spTree>
    <p:extLst>
      <p:ext uri="{BB962C8B-B14F-4D97-AF65-F5344CB8AC3E}">
        <p14:creationId xmlns:p14="http://schemas.microsoft.com/office/powerpoint/2010/main" val="164953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  <a:p>
            <a:r>
              <a:rPr lang="en-US" dirty="0" smtClean="0"/>
              <a:t>Python’s </a:t>
            </a:r>
            <a:r>
              <a:rPr lang="en-US" dirty="0"/>
              <a:t>operators</a:t>
            </a:r>
          </a:p>
          <a:p>
            <a:pPr lvl="1"/>
            <a:r>
              <a:rPr lang="en-US" dirty="0"/>
              <a:t>Including mod and integer division</a:t>
            </a:r>
          </a:p>
          <a:p>
            <a:r>
              <a:rPr lang="en-US" dirty="0" smtClean="0"/>
              <a:t>The </a:t>
            </a:r>
            <a:r>
              <a:rPr lang="en-US" dirty="0"/>
              <a:t>order of operations</a:t>
            </a:r>
          </a:p>
          <a:p>
            <a:r>
              <a:rPr lang="en-US" dirty="0" smtClean="0"/>
              <a:t>Different variables types</a:t>
            </a:r>
            <a:endParaRPr lang="en-US" dirty="0"/>
          </a:p>
          <a:p>
            <a:pPr lvl="1"/>
            <a:r>
              <a:rPr lang="en-US" dirty="0"/>
              <a:t>How to cast to a type</a:t>
            </a:r>
          </a:p>
          <a:p>
            <a:r>
              <a:rPr lang="en-US" dirty="0" smtClean="0"/>
              <a:t>Constants (and why using them is important)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5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Examples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these evaluate to if 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10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20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&gt;= 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 </a:t>
            </a:r>
            <a:r>
              <a:rPr lang="en-US" dirty="0" smtClean="0"/>
              <a:t>greater than or equal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/>
              <a:t>greater than or equal 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1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Examples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these evaluate to if 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10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20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 </a:t>
            </a:r>
            <a:r>
              <a:rPr lang="en-US" dirty="0" smtClean="0"/>
              <a:t>equivalent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dirty="0"/>
              <a:t>equivalent 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20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3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vs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mistake is to use the assignment operator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) in place of the relational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is a very common mistake to make!</a:t>
            </a:r>
          </a:p>
          <a:p>
            <a:pPr lvl="3"/>
            <a:endParaRPr lang="en-US" dirty="0" smtClean="0"/>
          </a:p>
          <a:p>
            <a:r>
              <a:rPr lang="en-US" dirty="0"/>
              <a:t>This type of mistake </a:t>
            </a:r>
            <a:r>
              <a:rPr lang="en-US" u="sng" dirty="0"/>
              <a:t>does</a:t>
            </a:r>
            <a:r>
              <a:rPr lang="en-US" dirty="0"/>
              <a:t> trigger an error in Python, but you may still make it on paper!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32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vs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b</a:t>
            </a:r>
            <a:r>
              <a:rPr lang="en-US" dirty="0"/>
              <a:t> do</a:t>
            </a:r>
            <a:r>
              <a:rPr lang="en-US" dirty="0" smtClean="0"/>
              <a:t>?</a:t>
            </a:r>
          </a:p>
          <a:p>
            <a:pPr lvl="1"/>
            <a:r>
              <a:rPr lang="en-US" sz="3200" dirty="0" smtClean="0"/>
              <a:t>Sets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dirty="0" smtClean="0"/>
              <a:t> equal to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1"/>
            <a:r>
              <a:rPr lang="en-US" sz="3200" dirty="0" smtClean="0"/>
              <a:t>Replaces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dirty="0" smtClean="0"/>
              <a:t>’s value with the value of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/>
              <a:t>What does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== b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/>
              <a:t>do</a:t>
            </a:r>
            <a:r>
              <a:rPr lang="en-US" dirty="0" smtClean="0"/>
              <a:t>?</a:t>
            </a:r>
          </a:p>
          <a:p>
            <a:pPr lvl="1"/>
            <a:r>
              <a:rPr lang="en-US" sz="3200" dirty="0" smtClean="0"/>
              <a:t>Checks if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3200" dirty="0" smtClean="0"/>
              <a:t> is equivalent to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05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Evaluating to Boolean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058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ヒラギノ角ゴ Pro W3"/>
                <a:cs typeface="ヒラギノ角ゴ Pro W3"/>
              </a:rPr>
              <a:t>Comparison Operators and Simple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3588"/>
            <a:ext cx="8229600" cy="4156799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ヒラギノ角ゴ Pro W3"/>
                <a:cs typeface="ヒラギノ角ゴ Pro W3"/>
              </a:rPr>
              <a:t>Examples:</a:t>
            </a:r>
          </a:p>
          <a:p>
            <a:pPr marL="457200" lvl="1" indent="0" eaLnBrk="1" hangingPunct="1">
              <a:buNone/>
            </a:pP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</a:rPr>
              <a:t>8 &lt; </a:t>
            </a: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</a:rPr>
              <a:t>15     </a:t>
            </a:r>
            <a:r>
              <a:rPr lang="en-US" altLang="en-US" sz="3200" dirty="0">
                <a:ea typeface="ヒラギノ角ゴ Pro W3"/>
              </a:rPr>
              <a:t>evaluates to</a:t>
            </a: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 </a:t>
            </a: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True</a:t>
            </a:r>
            <a:endParaRPr lang="en-US" altLang="en-US" sz="3200" b="1" dirty="0">
              <a:latin typeface="Courier New" panose="02070309020205020404" pitchFamily="49" charset="0"/>
              <a:ea typeface="ヒラギノ角ゴ Pro W3"/>
              <a:cs typeface="Courier New" panose="02070309020205020404" pitchFamily="49" charset="0"/>
            </a:endParaRPr>
          </a:p>
          <a:p>
            <a:pPr marL="457200" lvl="1" indent="0" eaLnBrk="1" hangingPunct="1">
              <a:buNone/>
            </a:pP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</a:rPr>
              <a:t>6 != 6     </a:t>
            </a:r>
            <a:r>
              <a:rPr lang="en-US" altLang="en-US" sz="3200" dirty="0" smtClean="0">
                <a:ea typeface="ヒラギノ角ゴ Pro W3"/>
              </a:rPr>
              <a:t>evaluates to</a:t>
            </a: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 </a:t>
            </a: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False</a:t>
            </a:r>
            <a:endParaRPr lang="en-US" altLang="en-US" sz="3200" dirty="0" smtClean="0">
              <a:latin typeface="Courier New" panose="02070309020205020404" pitchFamily="49" charset="0"/>
              <a:ea typeface="ヒラギノ角ゴ Pro W3"/>
            </a:endParaRPr>
          </a:p>
          <a:p>
            <a:pPr marL="457200" lvl="1" indent="0" eaLnBrk="1" hangingPunct="1">
              <a:buNone/>
            </a:pP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</a:rPr>
              <a:t>2.5 </a:t>
            </a: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</a:rPr>
              <a:t>&gt; </a:t>
            </a:r>
            <a:r>
              <a:rPr lang="en-US" altLang="en-US" sz="3200" b="1" dirty="0" smtClean="0">
                <a:latin typeface="Courier New" panose="02070309020205020404" pitchFamily="49" charset="0"/>
                <a:ea typeface="ヒラギノ角ゴ Pro W3"/>
              </a:rPr>
              <a:t>5.8  </a:t>
            </a:r>
            <a:r>
              <a:rPr lang="en-US" altLang="en-US" sz="3200" dirty="0">
                <a:ea typeface="ヒラギノ角ゴ Pro W3"/>
              </a:rPr>
              <a:t>evaluates </a:t>
            </a:r>
            <a:r>
              <a:rPr lang="en-US" altLang="en-US" sz="3200" dirty="0" smtClean="0">
                <a:ea typeface="ヒラギノ角ゴ Pro W3"/>
              </a:rPr>
              <a:t>to</a:t>
            </a: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 False</a:t>
            </a:r>
            <a:endParaRPr lang="en-US" altLang="en-US" sz="3200" dirty="0">
              <a:latin typeface="Courier New" panose="02070309020205020404" pitchFamily="49" charset="0"/>
              <a:ea typeface="ヒラギノ角ゴ Pro W3"/>
            </a:endParaRPr>
          </a:p>
          <a:p>
            <a:pPr marL="457200" lvl="1" indent="0" eaLnBrk="1" hangingPunct="1">
              <a:buNone/>
            </a:pP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</a:rPr>
              <a:t>5.9 &lt;= 7.5 </a:t>
            </a:r>
            <a:r>
              <a:rPr lang="en-US" altLang="en-US" sz="3200" dirty="0">
                <a:ea typeface="ヒラギノ角ゴ Pro W3"/>
              </a:rPr>
              <a:t>evaluates </a:t>
            </a:r>
            <a:r>
              <a:rPr lang="en-US" altLang="en-US" sz="3200" dirty="0" smtClean="0">
                <a:ea typeface="ヒラギノ角ゴ Pro W3"/>
              </a:rPr>
              <a:t>to</a:t>
            </a:r>
            <a:r>
              <a:rPr lang="en-US" altLang="en-US" sz="3200" b="1" dirty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 True</a:t>
            </a:r>
            <a:endParaRPr lang="en-US" altLang="en-US" sz="3200" dirty="0">
              <a:latin typeface="Courier New" panose="02070309020205020404" pitchFamily="49" charset="0"/>
              <a:ea typeface="ヒラギノ角ゴ Pro W3"/>
            </a:endParaRPr>
          </a:p>
          <a:p>
            <a:pPr lvl="1" eaLnBrk="1" hangingPunct="1"/>
            <a:endParaRPr lang="en-US" altLang="en-US" dirty="0">
              <a:latin typeface="Courier New" panose="02070309020205020404" pitchFamily="49" charset="0"/>
              <a:ea typeface="ヒラギノ角ゴ Pro W3"/>
            </a:endParaRPr>
          </a:p>
          <a:p>
            <a:pPr eaLnBrk="1" hangingPunct="1"/>
            <a:endParaRPr lang="en-US" altLang="en-US" dirty="0">
              <a:ea typeface="ヒラギノ角ゴ Pro W3"/>
              <a:cs typeface="ヒラギノ角ゴ Pro W3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10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“Value” of Boolean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discuss Boolean outputs, we think 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True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r>
              <a:rPr lang="en-US" dirty="0" smtClean="0"/>
              <a:t>We </a:t>
            </a:r>
            <a:r>
              <a:rPr lang="en-US" dirty="0"/>
              <a:t>can also think of it in terms of 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1 </a:t>
            </a:r>
            <a:r>
              <a:rPr lang="en-US" dirty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2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 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 =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73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“Value” of Boolean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data types can also be seen as 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” or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” in Python</a:t>
            </a:r>
          </a:p>
          <a:p>
            <a:pPr lvl="3"/>
            <a:endParaRPr lang="en-US" dirty="0"/>
          </a:p>
          <a:p>
            <a:r>
              <a:rPr lang="en-US" dirty="0" smtClean="0"/>
              <a:t>Anything empty or zero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  <a:r>
              <a:rPr lang="en-US" dirty="0" smtClean="0"/>
              <a:t> (empty string),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 smtClean="0"/>
              <a:t>,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</a:p>
          <a:p>
            <a:r>
              <a:rPr lang="en-US" dirty="0" smtClean="0"/>
              <a:t>Everything else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81.3</a:t>
            </a:r>
            <a:r>
              <a:rPr lang="en-US" dirty="0" smtClean="0"/>
              <a:t>,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77</a:t>
            </a:r>
            <a:r>
              <a:rPr lang="en-US" dirty="0" smtClean="0"/>
              <a:t>,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  <a:r>
              <a:rPr lang="en-US" dirty="0" smtClean="0"/>
              <a:t>,    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"zero"</a:t>
            </a:r>
            <a:r>
              <a:rPr lang="en-US" dirty="0" smtClean="0"/>
              <a:t>,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</a:p>
          <a:p>
            <a:pPr lvl="1"/>
            <a:r>
              <a:rPr lang="en-US" dirty="0" smtClean="0"/>
              <a:t>Even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"0"</a:t>
            </a:r>
            <a:r>
              <a:rPr lang="en-US" dirty="0" smtClean="0"/>
              <a:t> evaluates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14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" y="826364"/>
            <a:ext cx="9035716" cy="1143000"/>
          </a:xfrm>
        </p:spPr>
        <p:txBody>
          <a:bodyPr/>
          <a:lstStyle/>
          <a:p>
            <a:r>
              <a:rPr lang="en-US" dirty="0" smtClean="0"/>
              <a:t>Comparison </a:t>
            </a:r>
            <a:r>
              <a:rPr lang="en-US" dirty="0"/>
              <a:t>Operation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06326" cy="4156799"/>
          </a:xfrm>
        </p:spPr>
        <p:txBody>
          <a:bodyPr/>
          <a:lstStyle/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20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30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endParaRPr lang="en-US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bool1 = </a:t>
            </a:r>
            <a:r>
              <a:rPr lang="en-US" sz="28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== a</a:t>
            </a: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bool2 = </a:t>
            </a:r>
            <a:r>
              <a:rPr lang="en-US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&gt;= 10</a:t>
            </a:r>
            <a:endParaRPr lang="en-US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bool3 = (</a:t>
            </a:r>
            <a:r>
              <a:rPr lang="en-US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== a) + (b == b) + (c == c</a:t>
            </a: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endParaRPr lang="en-US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en-US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print(bool1, bool2, bool3)</a:t>
            </a:r>
            <a:endParaRPr lang="en-US" sz="2800" b="1" dirty="0"/>
          </a:p>
          <a:p>
            <a:endParaRPr lang="en-US" sz="2800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863800" y="1837061"/>
            <a:ext cx="2159566" cy="1766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3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3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True 3</a:t>
            </a:r>
            <a:endParaRPr lang="en-US" sz="3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9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</p:spTree>
    <p:extLst>
      <p:ext uri="{BB962C8B-B14F-4D97-AF65-F5344CB8AC3E}">
        <p14:creationId xmlns:p14="http://schemas.microsoft.com/office/powerpoint/2010/main" val="13253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Questions from Last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logical operators: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They allow </a:t>
            </a:r>
            <a:r>
              <a:rPr lang="en-US" dirty="0"/>
              <a:t>us to build more complex Boolean </a:t>
            </a:r>
            <a:r>
              <a:rPr lang="en-US" dirty="0" smtClean="0"/>
              <a:t>expressions	</a:t>
            </a:r>
          </a:p>
          <a:p>
            <a:pPr lvl="1"/>
            <a:r>
              <a:rPr lang="en-US" sz="3200" dirty="0" smtClean="0"/>
              <a:t>By combining simpler Boolean expressions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64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bool1 = a and b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6096000" cy="1981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bool1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807120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7120" y="401523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7120" y="441052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7120" y="4814919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10074" cy="4156799"/>
          </a:xfrm>
        </p:spPr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bool1 = a and b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For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and b</a:t>
            </a:r>
            <a:r>
              <a:rPr lang="en-US" sz="2800" dirty="0" smtClean="0"/>
              <a:t> to be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dirty="0" smtClean="0"/>
              <a:t>, both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dirty="0" smtClean="0"/>
              <a:t> and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800" dirty="0" smtClean="0"/>
              <a:t> must be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6096000" cy="1981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bool1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8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" y="826364"/>
            <a:ext cx="9035716" cy="1143000"/>
          </a:xfrm>
        </p:spPr>
        <p:txBody>
          <a:bodyPr/>
          <a:lstStyle/>
          <a:p>
            <a:r>
              <a:rPr lang="en-US" dirty="0"/>
              <a:t>Examples 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20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30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endParaRPr lang="pt-BR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ex1 =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&lt; b</a:t>
            </a:r>
            <a:endParaRPr lang="pt-BR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ex2 =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&lt; b </a:t>
            </a: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&lt; c</a:t>
            </a:r>
            <a:endParaRPr lang="pt-BR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ex3 =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 b == c </a:t>
            </a: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– 10 == a </a:t>
            </a: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and c / 3 == a</a:t>
            </a:r>
            <a:endParaRPr lang="pt-BR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endParaRPr lang="pt-BR" sz="28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SzPct val="110000"/>
              <a:buNone/>
            </a:pPr>
            <a:r>
              <a:rPr lang="pt-BR" sz="2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(ex1, ex2, ex3)</a:t>
            </a:r>
          </a:p>
          <a:p>
            <a:endParaRPr lang="en-US" sz="2800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659266" y="1788934"/>
            <a:ext cx="3640740" cy="1766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SzPct val="110000"/>
            </a:pPr>
            <a:r>
              <a:rPr lang="en-US" sz="32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3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3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sz="3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3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3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bool2 = a or b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6096000" cy="1981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bool2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807120" y="361518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7120" y="401523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7120" y="4410526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7120" y="4814919"/>
            <a:ext cx="1239252" cy="3234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9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bool2 = a or b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For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or b</a:t>
            </a:r>
            <a:r>
              <a:rPr lang="en-US" sz="2800" dirty="0" smtClean="0"/>
              <a:t> to be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dirty="0" smtClean="0"/>
              <a:t>, either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dirty="0" smtClean="0"/>
              <a:t> or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800" dirty="0" smtClean="0"/>
              <a:t> must be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6096000" cy="1981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bool2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22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30389" cy="4156799"/>
          </a:xfrm>
        </p:spPr>
        <p:txBody>
          <a:bodyPr/>
          <a:lstStyle/>
          <a:p>
            <a:r>
              <a:rPr lang="en-US" dirty="0" smtClean="0"/>
              <a:t>Here’s an easy way to remember how the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/>
              <a:t>and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logical operators work</a:t>
            </a:r>
          </a:p>
          <a:p>
            <a:pPr lvl="3"/>
            <a:endParaRPr lang="en-US" dirty="0"/>
          </a:p>
          <a:p>
            <a:r>
              <a:rPr lang="en-US" dirty="0" smtClean="0"/>
              <a:t>In order to pass the class, you must have: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(grade &gt;= 80)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(cheating == False)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For the grade to count for CMSC/CMPE majors: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ltrGrade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"A"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ltrGrade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"B"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2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8358" cy="4156799"/>
          </a:xfrm>
        </p:spPr>
        <p:txBody>
          <a:bodyPr/>
          <a:lstStyle/>
          <a:p>
            <a:r>
              <a:rPr lang="en-US" dirty="0" smtClean="0"/>
              <a:t>Let’s evaluate this expression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bool3 = not 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a </a:t>
            </a:r>
            <a:r>
              <a:rPr lang="en-US" dirty="0" smtClean="0"/>
              <a:t>calculates the Boolean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	returns the opposite of that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9485" y="3190458"/>
          <a:ext cx="4064000" cy="11887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 of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bool3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6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put multiple operators together!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bool4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a and (b or 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What does Python do first?</a:t>
            </a:r>
          </a:p>
          <a:p>
            <a:pPr lvl="1"/>
            <a:r>
              <a:rPr lang="en-US" dirty="0" smtClean="0"/>
              <a:t>Computes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(b or c)</a:t>
            </a:r>
          </a:p>
          <a:p>
            <a:pPr lvl="1"/>
            <a:r>
              <a:rPr lang="en-US" dirty="0" smtClean="0"/>
              <a:t>Computes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and </a:t>
            </a:r>
            <a:r>
              <a:rPr lang="en-US" dirty="0" smtClean="0"/>
              <a:t>the result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Expression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bool4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a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47888" y="2877895"/>
          <a:ext cx="7648224" cy="3291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12056"/>
                <a:gridCol w="1912056"/>
                <a:gridCol w="1912056"/>
                <a:gridCol w="1912056"/>
              </a:tblGrid>
              <a:tr h="319852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bool4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515604" y="3355783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15604" y="3719595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5604" y="4083407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15604" y="4435187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15604" y="4811031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15604" y="5174843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15604" y="5538655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15604" y="5902468"/>
            <a:ext cx="1239252" cy="1617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2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a bit about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/>
              <a:t>To learn more of Python’s operators</a:t>
            </a:r>
          </a:p>
          <a:p>
            <a:pPr lvl="1"/>
            <a:r>
              <a:rPr lang="en-US" dirty="0" smtClean="0"/>
              <a:t>Comparison operators</a:t>
            </a:r>
          </a:p>
          <a:p>
            <a:pPr lvl="1"/>
            <a:r>
              <a:rPr lang="en-US" dirty="0" smtClean="0"/>
              <a:t>Logical operators</a:t>
            </a:r>
          </a:p>
          <a:p>
            <a:r>
              <a:rPr lang="en-US" dirty="0" smtClean="0"/>
              <a:t>To start covering decision structures</a:t>
            </a:r>
          </a:p>
          <a:p>
            <a:pPr lvl="1"/>
            <a:r>
              <a:rPr lang="en-US" dirty="0" smtClean="0"/>
              <a:t>Using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 smtClean="0"/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</a:p>
          <a:p>
            <a:r>
              <a:rPr lang="en-US" dirty="0" smtClean="0"/>
              <a:t>Practice using the Boolean data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35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Expression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bool4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a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47888" y="2877895"/>
          <a:ext cx="7648224" cy="3291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12056"/>
                <a:gridCol w="1912056"/>
                <a:gridCol w="1912056"/>
                <a:gridCol w="1912056"/>
              </a:tblGrid>
              <a:tr h="319852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bool4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1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tables follow a pattern for their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47888" y="2877895"/>
          <a:ext cx="7648224" cy="32918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12056"/>
                <a:gridCol w="1912056"/>
                <a:gridCol w="1912056"/>
                <a:gridCol w="1912056"/>
              </a:tblGrid>
              <a:tr h="319852">
                <a:tc>
                  <a:txBody>
                    <a:bodyPr/>
                    <a:lstStyle/>
                    <a:p>
                      <a:r>
                        <a:rPr lang="en-US" dirty="0" smtClean="0"/>
                        <a:t>Value 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2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latin typeface="+mj-lt"/>
                          <a:cs typeface="Courier New" panose="02070309020205020404" pitchFamily="49" charset="0"/>
                        </a:rPr>
                        <a:t>Answer</a:t>
                      </a:r>
                      <a:endParaRPr lang="en-US" dirty="0">
                        <a:solidFill>
                          <a:schemeClr val="bg1"/>
                        </a:solidFill>
                        <a:latin typeface="+mj-lt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595959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89999" y="3267075"/>
            <a:ext cx="834262" cy="1397191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9999" y="4733976"/>
            <a:ext cx="834263" cy="1424522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9011" y="3267076"/>
            <a:ext cx="826242" cy="679784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99011" y="3996763"/>
            <a:ext cx="826242" cy="667504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99011" y="4714170"/>
            <a:ext cx="826242" cy="703352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99011" y="5467426"/>
            <a:ext cx="826242" cy="691072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03901" y="3267076"/>
            <a:ext cx="826242" cy="324350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03901" y="3633801"/>
            <a:ext cx="826242" cy="324350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03901" y="4000526"/>
            <a:ext cx="826242" cy="324350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03901" y="4367251"/>
            <a:ext cx="826242" cy="324350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03901" y="4733976"/>
            <a:ext cx="826242" cy="324350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603901" y="5100701"/>
            <a:ext cx="826242" cy="324350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03901" y="5467426"/>
            <a:ext cx="826242" cy="324350"/>
          </a:xfrm>
          <a:prstGeom prst="rect">
            <a:avLst/>
          </a:prstGeom>
          <a:solidFill>
            <a:srgbClr val="0070C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03901" y="5834148"/>
            <a:ext cx="826242" cy="324350"/>
          </a:xfrm>
          <a:prstGeom prst="rect">
            <a:avLst/>
          </a:prstGeom>
          <a:solidFill>
            <a:srgbClr val="C00000">
              <a:alpha val="21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9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“Short Circuit” Evaluation</a:t>
            </a:r>
          </a:p>
        </p:txBody>
      </p:sp>
    </p:spTree>
    <p:extLst>
      <p:ext uri="{BB962C8B-B14F-4D97-AF65-F5344CB8AC3E}">
        <p14:creationId xmlns:p14="http://schemas.microsoft.com/office/powerpoint/2010/main" val="25458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Circuit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” statements short circuit </a:t>
            </a:r>
            <a:r>
              <a:rPr lang="en-US" dirty="0" smtClean="0"/>
              <a:t>as soon as an expression </a:t>
            </a:r>
            <a:r>
              <a:rPr lang="en-US" dirty="0"/>
              <a:t>evaluates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/>
              <a:t>” statements short circuit </a:t>
            </a:r>
            <a:r>
              <a:rPr lang="en-US" dirty="0" smtClean="0"/>
              <a:t>as soon as an expression </a:t>
            </a:r>
            <a:r>
              <a:rPr lang="en-US" dirty="0"/>
              <a:t>evaluates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74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Circuiting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in the expression: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bool1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 and (b or c)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/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rest of the expression doesn’t </a:t>
            </a:r>
            <a:r>
              <a:rPr lang="en-US" dirty="0" smtClean="0"/>
              <a:t>matter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Python </a:t>
            </a:r>
            <a:r>
              <a:rPr lang="en-US" dirty="0"/>
              <a:t>will realize this, and 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dirty="0"/>
              <a:t>is false won’t bother with the rest of the </a:t>
            </a:r>
            <a:r>
              <a:rPr lang="en-US" dirty="0" smtClean="0"/>
              <a:t>expression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6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Circuiting –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that in the expression:</a:t>
            </a:r>
          </a:p>
          <a:p>
            <a:pPr marL="457200" lvl="1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bool1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(b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 c)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/>
              <a:t>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rest of the expression doesn’t </a:t>
            </a:r>
            <a:r>
              <a:rPr lang="en-US" dirty="0" smtClean="0"/>
              <a:t>matter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Python </a:t>
            </a:r>
            <a:r>
              <a:rPr lang="en-US" dirty="0"/>
              <a:t>will realize this, and 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dirty="0"/>
              <a:t>is </a:t>
            </a:r>
            <a:r>
              <a:rPr lang="en-US" dirty="0" smtClean="0"/>
              <a:t>true </a:t>
            </a:r>
            <a:br>
              <a:rPr lang="en-US" dirty="0" smtClean="0"/>
            </a:br>
            <a:r>
              <a:rPr lang="en-US" dirty="0" smtClean="0"/>
              <a:t>won’t </a:t>
            </a:r>
            <a:r>
              <a:rPr lang="en-US" dirty="0"/>
              <a:t>bother with the rest of the </a:t>
            </a:r>
            <a:r>
              <a:rPr lang="en-US" dirty="0" smtClean="0"/>
              <a:t>expression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31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Given: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a = 4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b = 5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c = 6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d = True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e = False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87653" y="2866029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8861" y="2404364"/>
            <a:ext cx="405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bool1 = d and (a &gt; b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18861" y="3311872"/>
            <a:ext cx="5161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bool2 = (not d) or (b != c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8861" y="4319999"/>
            <a:ext cx="6452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bool3 = (d and (not e)) or (a &gt; b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8861" y="5308075"/>
            <a:ext cx="6636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bool4 = 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a%b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and ((not d) or 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87653" y="5775524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87652" y="3779321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7653" y="4787449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0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More</a:t>
            </a:r>
            <a:r>
              <a:rPr lang="en-US" dirty="0" smtClean="0"/>
              <a:t>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Given: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a = 4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b = 5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c = 6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d = True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e = False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87653" y="2866029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8861" y="2404364"/>
            <a:ext cx="6083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bool1 = (d + d) &gt;= 2 and (not 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8861" y="3311872"/>
            <a:ext cx="6268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bool2 = (not e) and (6*d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12/2)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8861" y="4319999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bool3 = (d or (e)) and (a &gt; 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87652" y="3779321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7653" y="4787449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5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why do we care about comparison operators and logical operators so much</a:t>
            </a:r>
            <a:r>
              <a:rPr lang="en-US" dirty="0" smtClean="0"/>
              <a:t>?</a:t>
            </a:r>
          </a:p>
          <a:p>
            <a:pPr lvl="3"/>
            <a:endParaRPr lang="en-US" dirty="0"/>
          </a:p>
          <a:p>
            <a:r>
              <a:rPr lang="en-US" dirty="0" smtClean="0"/>
              <a:t>We can use them to </a:t>
            </a:r>
            <a:r>
              <a:rPr lang="en-US" i="1" dirty="0" smtClean="0"/>
              <a:t>control</a:t>
            </a:r>
            <a:r>
              <a:rPr lang="en-US" dirty="0" smtClean="0"/>
              <a:t> how our </a:t>
            </a:r>
            <a:br>
              <a:rPr lang="en-US" dirty="0" smtClean="0"/>
            </a:br>
            <a:r>
              <a:rPr lang="en-US" dirty="0" smtClean="0"/>
              <a:t>program works and what code it runs</a:t>
            </a:r>
          </a:p>
          <a:p>
            <a:pPr lvl="1"/>
            <a:r>
              <a:rPr lang="en-US" sz="3200" dirty="0" smtClean="0"/>
              <a:t>Using decision structures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45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Simple Decision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Quick Note about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we’ve </a:t>
            </a:r>
            <a:r>
              <a:rPr lang="en-US" dirty="0" smtClean="0"/>
              <a:t>only seen programs with sequences </a:t>
            </a:r>
            <a:r>
              <a:rPr lang="en-US" dirty="0"/>
              <a:t>of instructions </a:t>
            </a:r>
            <a:endParaRPr lang="en-US" dirty="0" smtClean="0"/>
          </a:p>
          <a:p>
            <a:pPr lvl="1"/>
            <a:r>
              <a:rPr lang="en-US" dirty="0" smtClean="0"/>
              <a:t>This is a fundamental programming concept</a:t>
            </a:r>
          </a:p>
          <a:p>
            <a:pPr lvl="1"/>
            <a:r>
              <a:rPr lang="en-US" dirty="0" smtClean="0"/>
              <a:t>But it’s not enough to solve every problem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need to be able to </a:t>
            </a:r>
            <a:r>
              <a:rPr lang="en-US" dirty="0" smtClean="0"/>
              <a:t>control the flow of</a:t>
            </a:r>
            <a:br>
              <a:rPr lang="en-US" dirty="0" smtClean="0"/>
            </a:br>
            <a:r>
              <a:rPr lang="en-US" dirty="0" smtClean="0"/>
              <a:t>a program to suit particular situations</a:t>
            </a:r>
          </a:p>
          <a:p>
            <a:pPr lvl="1"/>
            <a:r>
              <a:rPr lang="en-US" dirty="0" smtClean="0"/>
              <a:t>What can we use to do that?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74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One-Way Selection Structures</a:t>
            </a:r>
          </a:p>
        </p:txBody>
      </p:sp>
    </p:spTree>
    <p:extLst>
      <p:ext uri="{BB962C8B-B14F-4D97-AF65-F5344CB8AC3E}">
        <p14:creationId xmlns:p14="http://schemas.microsoft.com/office/powerpoint/2010/main" val="97818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One-Way Selection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</a:t>
            </a:r>
            <a:r>
              <a:rPr lang="en-US" dirty="0"/>
              <a:t>statements allow a computer to make choices</a:t>
            </a:r>
          </a:p>
          <a:p>
            <a:pPr lvl="1"/>
            <a:r>
              <a:rPr lang="en-US" sz="3200" dirty="0"/>
              <a:t>Based on </a:t>
            </a:r>
            <a:r>
              <a:rPr lang="en-US" sz="3200" dirty="0" smtClean="0"/>
              <a:t>some </a:t>
            </a:r>
            <a:r>
              <a:rPr lang="en-US" sz="3200" dirty="0"/>
              <a:t>condition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6084" y="3717752"/>
            <a:ext cx="87918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weight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"How many pounds is your suitcase?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 &gt; 50: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"There is a $25 charge for luggage that heavy."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"Thank you for your business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2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from Celsius to Fahrenheit</a:t>
            </a:r>
          </a:p>
          <a:p>
            <a:pPr lvl="1"/>
            <a:r>
              <a:rPr lang="en-US" dirty="0" smtClean="0"/>
              <a:t>What is the input?  The output?</a:t>
            </a:r>
          </a:p>
          <a:p>
            <a:pPr lvl="1"/>
            <a:r>
              <a:rPr lang="en-US" dirty="0" smtClean="0"/>
              <a:t>What is the process?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9172" y="3717752"/>
            <a:ext cx="89648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the Celsius temperature? 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9/5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temperature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"degrees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7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 - Modified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Let’s </a:t>
            </a:r>
            <a:r>
              <a:rPr lang="en-US" altLang="en-US" dirty="0"/>
              <a:t>say we want to modify </a:t>
            </a:r>
            <a:r>
              <a:rPr lang="en-US" altLang="en-US" dirty="0" smtClean="0"/>
              <a:t>the program </a:t>
            </a:r>
            <a:r>
              <a:rPr lang="en-US" altLang="en-US" dirty="0"/>
              <a:t>to print a warning when the weather is </a:t>
            </a:r>
            <a:r>
              <a:rPr lang="en-US" altLang="en-US" dirty="0" smtClean="0"/>
              <a:t>extreme</a:t>
            </a:r>
            <a:endParaRPr lang="en-US" altLang="en-US" dirty="0"/>
          </a:p>
          <a:p>
            <a:pPr lvl="3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Any temperature that is…</a:t>
            </a:r>
          </a:p>
          <a:p>
            <a:pPr lvl="1"/>
            <a:r>
              <a:rPr lang="en-US" altLang="en-US" sz="3200" dirty="0" smtClean="0"/>
              <a:t>Over 90 </a:t>
            </a:r>
            <a:r>
              <a:rPr lang="en-US" altLang="en-US" sz="3200" dirty="0"/>
              <a:t>degrees Fahrenheit </a:t>
            </a:r>
            <a:endParaRPr lang="en-US" altLang="en-US" sz="3200" dirty="0" smtClean="0"/>
          </a:p>
          <a:p>
            <a:pPr lvl="2"/>
            <a:r>
              <a:rPr lang="en-US" altLang="en-US" sz="2800" dirty="0" smtClean="0"/>
              <a:t>Will cause </a:t>
            </a:r>
            <a:r>
              <a:rPr lang="en-US" altLang="en-US" sz="2800" dirty="0"/>
              <a:t>a hot </a:t>
            </a:r>
            <a:r>
              <a:rPr lang="en-US" altLang="en-US" sz="2800" dirty="0" smtClean="0"/>
              <a:t>weather </a:t>
            </a:r>
            <a:r>
              <a:rPr lang="en-US" altLang="en-US" sz="2800" dirty="0"/>
              <a:t>warning</a:t>
            </a:r>
          </a:p>
          <a:p>
            <a:pPr lvl="1"/>
            <a:r>
              <a:rPr lang="en-US" altLang="en-US" sz="3200" dirty="0" smtClean="0"/>
              <a:t>Lower </a:t>
            </a:r>
            <a:r>
              <a:rPr lang="en-US" altLang="en-US" sz="3200" dirty="0"/>
              <a:t>than 30 degrees Fahrenheit </a:t>
            </a:r>
            <a:endParaRPr lang="en-US" altLang="en-US" sz="3200" dirty="0" smtClean="0"/>
          </a:p>
          <a:p>
            <a:pPr lvl="2"/>
            <a:r>
              <a:rPr lang="en-US" altLang="en-US" sz="2800" dirty="0" smtClean="0"/>
              <a:t>Will cause a </a:t>
            </a:r>
            <a:r>
              <a:rPr lang="en-US" altLang="en-US" sz="2800" dirty="0"/>
              <a:t>cold weather </a:t>
            </a:r>
            <a:r>
              <a:rPr lang="en-US" altLang="en-US" sz="2800" dirty="0" smtClean="0"/>
              <a:t>warning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8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 - Modified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/>
              <a:t>Input:</a:t>
            </a:r>
            <a:endParaRPr lang="en-US" altLang="en-US" sz="2800" dirty="0" smtClean="0"/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The </a:t>
            </a:r>
            <a:r>
              <a:rPr lang="en-US" altLang="en-US" sz="2400" dirty="0"/>
              <a:t>temperature in degrees Celsius (call it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altLang="en-US" sz="24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/>
              <a:t>Process: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Calculate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/>
              <a:t>as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9/5 *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/>
              <a:t>Output:</a:t>
            </a:r>
            <a:endParaRPr lang="en-US" altLang="en-US" sz="2800" dirty="0" smtClean="0"/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Temperature in Fahrenheit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If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&gt; </a:t>
            </a:r>
            <a:r>
              <a:rPr lang="en-US" altLang="en-US" sz="2400" dirty="0" smtClean="0"/>
              <a:t>90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Display a </a:t>
            </a:r>
            <a:r>
              <a:rPr lang="en-US" altLang="en-US" dirty="0"/>
              <a:t>heat warning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If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altLang="en-US" sz="2400" dirty="0" smtClean="0"/>
              <a:t> &lt; 30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Display a cold warning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4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Example - Modified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new algorithm has two </a:t>
            </a:r>
            <a:r>
              <a:rPr lang="en-US" altLang="en-US" i="1" dirty="0"/>
              <a:t>decisions</a:t>
            </a:r>
            <a:r>
              <a:rPr lang="en-US" altLang="en-US" dirty="0"/>
              <a:t> at the </a:t>
            </a:r>
            <a:r>
              <a:rPr lang="en-US" altLang="en-US" dirty="0" smtClean="0"/>
              <a:t>end</a:t>
            </a:r>
          </a:p>
          <a:p>
            <a:endParaRPr lang="en-US" altLang="en-US" dirty="0"/>
          </a:p>
          <a:p>
            <a:r>
              <a:rPr lang="en-US" altLang="en-US" dirty="0" smtClean="0"/>
              <a:t>The indentation after the “if” is important </a:t>
            </a:r>
          </a:p>
          <a:p>
            <a:r>
              <a:rPr lang="en-US" altLang="en-US" dirty="0" smtClean="0"/>
              <a:t>It means that </a:t>
            </a:r>
            <a:r>
              <a:rPr lang="en-US" altLang="en-US" dirty="0"/>
              <a:t>a step should be performed </a:t>
            </a:r>
            <a:r>
              <a:rPr lang="en-US" altLang="en-US" b="1" dirty="0"/>
              <a:t>only</a:t>
            </a:r>
            <a:r>
              <a:rPr lang="en-US" altLang="en-US" dirty="0"/>
              <a:t> if the condition </a:t>
            </a:r>
            <a:r>
              <a:rPr lang="en-US" altLang="en-US" dirty="0" smtClean="0"/>
              <a:t>in </a:t>
            </a:r>
            <a:r>
              <a:rPr lang="en-US" altLang="en-US" dirty="0"/>
              <a:t>the previous line is </a:t>
            </a:r>
            <a:r>
              <a:rPr lang="en-US" altLang="en-US" dirty="0" smtClean="0"/>
              <a:t>True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09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57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285783" y="1808907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Start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285783" y="2943691"/>
            <a:ext cx="2526632" cy="737741"/>
          </a:xfrm>
          <a:prstGeom prst="parallelogram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Input: </a:t>
            </a:r>
            <a:r>
              <a:rPr lang="en-US" sz="2400" dirty="0" err="1" smtClean="0">
                <a:solidFill>
                  <a:schemeClr val="tx1"/>
                </a:solidFill>
              </a:rPr>
              <a:t>celsius</a:t>
            </a:r>
            <a:r>
              <a:rPr lang="en-US" sz="2400" dirty="0" smtClean="0">
                <a:solidFill>
                  <a:schemeClr val="tx1"/>
                </a:solidFill>
              </a:rPr>
              <a:t> temperature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1549099" y="2546648"/>
            <a:ext cx="0" cy="39704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5783" y="4094712"/>
            <a:ext cx="2526632" cy="73774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fahrenheit</a:t>
            </a:r>
            <a:r>
              <a:rPr lang="en-US" sz="2400" dirty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9/5 </a:t>
            </a:r>
            <a:r>
              <a:rPr lang="en-US" sz="2400" dirty="0">
                <a:solidFill>
                  <a:schemeClr val="tx1"/>
                </a:solidFill>
              </a:rPr>
              <a:t>* </a:t>
            </a:r>
            <a:r>
              <a:rPr lang="en-US" sz="2400" dirty="0" err="1">
                <a:solidFill>
                  <a:schemeClr val="tx1"/>
                </a:solidFill>
              </a:rPr>
              <a:t>celsius</a:t>
            </a:r>
            <a:r>
              <a:rPr lang="en-US" sz="2400" dirty="0">
                <a:solidFill>
                  <a:schemeClr val="tx1"/>
                </a:solidFill>
              </a:rPr>
              <a:t> + 32</a:t>
            </a: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1549099" y="3681432"/>
            <a:ext cx="0" cy="41328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arallelogram 13"/>
          <p:cNvSpPr/>
          <p:nvPr/>
        </p:nvSpPr>
        <p:spPr>
          <a:xfrm>
            <a:off x="285783" y="5257767"/>
            <a:ext cx="2526632" cy="737741"/>
          </a:xfrm>
          <a:prstGeom prst="parallelogram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Print: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fahrenheit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1" idx="2"/>
          </p:cNvCxnSpPr>
          <p:nvPr/>
        </p:nvCxnSpPr>
        <p:spPr>
          <a:xfrm>
            <a:off x="1549099" y="4832453"/>
            <a:ext cx="0" cy="42531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3466312" y="1754495"/>
            <a:ext cx="2277616" cy="990674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fahrenheit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&gt; 90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44891" y="1820939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3"/>
          </p:cNvCxnSpPr>
          <p:nvPr/>
        </p:nvCxnSpPr>
        <p:spPr>
          <a:xfrm>
            <a:off x="5743928" y="2249832"/>
            <a:ext cx="79165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2720197" y="2249831"/>
            <a:ext cx="746115" cy="3376807"/>
            <a:chOff x="2720197" y="2249831"/>
            <a:chExt cx="746115" cy="3376807"/>
          </a:xfrm>
        </p:grpSpPr>
        <p:cxnSp>
          <p:nvCxnSpPr>
            <p:cNvPr id="23" name="Straight Arrow Connector 22"/>
            <p:cNvCxnSpPr>
              <a:endCxn id="17" idx="1"/>
            </p:cNvCxnSpPr>
            <p:nvPr/>
          </p:nvCxnSpPr>
          <p:spPr>
            <a:xfrm>
              <a:off x="3106095" y="2249832"/>
              <a:ext cx="36021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106095" y="2249831"/>
              <a:ext cx="1" cy="33768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14" idx="2"/>
            </p:cNvCxnSpPr>
            <p:nvPr/>
          </p:nvCxnSpPr>
          <p:spPr>
            <a:xfrm flipH="1">
              <a:off x="2720197" y="5626638"/>
              <a:ext cx="3859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4287761" y="2775104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17" idx="2"/>
            <a:endCxn id="40" idx="0"/>
          </p:cNvCxnSpPr>
          <p:nvPr/>
        </p:nvCxnSpPr>
        <p:spPr>
          <a:xfrm>
            <a:off x="4605120" y="2745169"/>
            <a:ext cx="0" cy="85473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Parallelogram 34"/>
          <p:cNvSpPr/>
          <p:nvPr/>
        </p:nvSpPr>
        <p:spPr>
          <a:xfrm>
            <a:off x="6450737" y="1880961"/>
            <a:ext cx="2217460" cy="737741"/>
          </a:xfrm>
          <a:prstGeom prst="parallelogram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Print a heat warning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Flowchart: Decision 39"/>
          <p:cNvSpPr/>
          <p:nvPr/>
        </p:nvSpPr>
        <p:spPr>
          <a:xfrm>
            <a:off x="3466312" y="3599908"/>
            <a:ext cx="2277616" cy="990674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fahrenheit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&lt; 30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44891" y="3666352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TRUE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0" idx="3"/>
          </p:cNvCxnSpPr>
          <p:nvPr/>
        </p:nvCxnSpPr>
        <p:spPr>
          <a:xfrm>
            <a:off x="5743928" y="4095245"/>
            <a:ext cx="79165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arallelogram 44"/>
          <p:cNvSpPr/>
          <p:nvPr/>
        </p:nvSpPr>
        <p:spPr>
          <a:xfrm>
            <a:off x="6450737" y="3726374"/>
            <a:ext cx="2217460" cy="737741"/>
          </a:xfrm>
          <a:prstGeom prst="parallelogram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Print a cold warning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80798" y="4564549"/>
            <a:ext cx="1463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40" idx="2"/>
            <a:endCxn id="51" idx="0"/>
          </p:cNvCxnSpPr>
          <p:nvPr/>
        </p:nvCxnSpPr>
        <p:spPr>
          <a:xfrm>
            <a:off x="4605120" y="4590582"/>
            <a:ext cx="0" cy="87091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3341804" y="5461492"/>
            <a:ext cx="2526632" cy="7377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End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4605120" y="3312561"/>
            <a:ext cx="285236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57483" y="2618702"/>
            <a:ext cx="0" cy="693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605120" y="5157441"/>
            <a:ext cx="286159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457483" y="4464115"/>
            <a:ext cx="1" cy="693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65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4" grpId="0" animBg="1"/>
      <p:bldP spid="17" grpId="0" animBg="1"/>
      <p:bldP spid="18" grpId="0"/>
      <p:bldP spid="31" grpId="0"/>
      <p:bldP spid="35" grpId="0" animBg="1"/>
      <p:bldP spid="40" grpId="0" animBg="1"/>
      <p:bldP spid="43" grpId="0"/>
      <p:bldP spid="45" grpId="0" animBg="1"/>
      <p:bldP spid="48" grpId="0"/>
      <p:bldP spid="5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969364"/>
            <a:ext cx="8734552" cy="41567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the Celsius temp?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9 / 5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+ 32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 is"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"degrees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90: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really hot out there, be careful!"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Brrrrr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Be sure to dress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warmly!"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99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969364"/>
            <a:ext cx="8734552" cy="41567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is the Celsius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temp?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9 / 5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+ 32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 is"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"degrees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90: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really hot out there, be careful!"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Brrrrr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Be sure to dress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warmly!"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59</a:t>
            </a:fld>
            <a:endParaRPr lang="en-US" altLang="en-US"/>
          </a:p>
        </p:txBody>
      </p:sp>
      <p:sp>
        <p:nvSpPr>
          <p:cNvPr id="5" name="Left Bracket 4"/>
          <p:cNvSpPr/>
          <p:nvPr/>
        </p:nvSpPr>
        <p:spPr>
          <a:xfrm>
            <a:off x="818677" y="2360868"/>
            <a:ext cx="345989" cy="249533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/>
          <p:cNvSpPr/>
          <p:nvPr/>
        </p:nvSpPr>
        <p:spPr>
          <a:xfrm>
            <a:off x="1354135" y="4077730"/>
            <a:ext cx="345989" cy="413533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1354136" y="4850131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35A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354135" y="5420010"/>
            <a:ext cx="1693865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this is the main level of our program</a:t>
            </a:r>
            <a:endParaRPr lang="en-US" sz="1900" b="1" dirty="0">
              <a:solidFill>
                <a:srgbClr val="7030A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0103" y="5420010"/>
            <a:ext cx="2478437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this level of the code is only executed if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90</a:t>
            </a:r>
            <a:endParaRPr lang="en-US" sz="19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0642" y="5420010"/>
            <a:ext cx="2478437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  <a:t>this level of the code is only executed if </a:t>
            </a:r>
            <a:r>
              <a:rPr lang="en-US" sz="19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30</a:t>
            </a:r>
            <a:endParaRPr lang="en-US" sz="19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9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Lab 2, we introduced the code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3200" dirty="0" smtClean="0"/>
              <a:t>as the first line of code in our file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is an example of a </a:t>
            </a:r>
            <a:r>
              <a:rPr lang="en-US" b="1" dirty="0" smtClean="0"/>
              <a:t>function</a:t>
            </a:r>
            <a:endParaRPr lang="en-US" dirty="0" smtClean="0"/>
          </a:p>
          <a:p>
            <a:r>
              <a:rPr lang="en-US" dirty="0" smtClean="0"/>
              <a:t>We can use functions to organize our code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0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” Statements</a:t>
            </a:r>
          </a:p>
        </p:txBody>
      </p:sp>
    </p:spTree>
    <p:extLst>
      <p:ext uri="{BB962C8B-B14F-4D97-AF65-F5344CB8AC3E}">
        <p14:creationId xmlns:p14="http://schemas.microsoft.com/office/powerpoint/2010/main" val="21456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”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Python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/>
              <a:t>statement is used to implement the </a:t>
            </a:r>
            <a:r>
              <a:rPr lang="en-US" dirty="0" smtClean="0"/>
              <a:t>decision</a:t>
            </a:r>
            <a:endParaRPr lang="en-US" dirty="0"/>
          </a:p>
          <a:p>
            <a:pPr lvl="3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body</a:t>
            </a:r>
            <a:r>
              <a:rPr lang="en-US" dirty="0"/>
              <a:t> is a sequence of one or more statements </a:t>
            </a:r>
            <a:r>
              <a:rPr lang="en-US" u="sng" dirty="0"/>
              <a:t>indented</a:t>
            </a:r>
            <a:r>
              <a:rPr lang="en-US" dirty="0"/>
              <a:t> under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 smtClean="0"/>
              <a:t>heading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39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Condition?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02595" cy="4156799"/>
          </a:xfrm>
        </p:spPr>
        <p:txBody>
          <a:bodyPr/>
          <a:lstStyle/>
          <a:p>
            <a:r>
              <a:rPr lang="en-US" dirty="0" smtClean="0"/>
              <a:t>Conditions</a:t>
            </a:r>
          </a:p>
          <a:p>
            <a:pPr lvl="1"/>
            <a:r>
              <a:rPr lang="en-US" sz="3200" dirty="0" smtClean="0"/>
              <a:t>Can use any comparison (rational) operators</a:t>
            </a:r>
          </a:p>
          <a:p>
            <a:pPr lvl="1"/>
            <a:r>
              <a:rPr lang="en-US" sz="3200" dirty="0" smtClean="0"/>
              <a:t>Can use any logical (Boolean) operators</a:t>
            </a:r>
          </a:p>
          <a:p>
            <a:pPr lvl="1"/>
            <a:r>
              <a:rPr lang="en-US" sz="3200" dirty="0" smtClean="0"/>
              <a:t>Evaluate to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 </a:t>
            </a:r>
            <a:r>
              <a:rPr lang="en-US" sz="3200" dirty="0" smtClean="0"/>
              <a:t>or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9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Selection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sz="2800" dirty="0"/>
              <a:t>Each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800" dirty="0"/>
              <a:t>statement must close with a colon (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800" dirty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Code in the body (that is executed as part of the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800" dirty="0" smtClean="0"/>
              <a:t>statement) must be indented</a:t>
            </a:r>
          </a:p>
          <a:p>
            <a:pPr lvl="1"/>
            <a:r>
              <a:rPr lang="en-US" dirty="0" smtClean="0"/>
              <a:t>By four spaces</a:t>
            </a:r>
          </a:p>
          <a:p>
            <a:pPr lvl="1"/>
            <a:r>
              <a:rPr lang="en-US" dirty="0" smtClean="0"/>
              <a:t>Hitting the “Tab” key in many editors (including </a:t>
            </a:r>
            <a:r>
              <a:rPr lang="en-US" dirty="0" err="1" smtClean="0"/>
              <a:t>emacs</a:t>
            </a:r>
            <a:r>
              <a:rPr lang="en-US" dirty="0" smtClean="0"/>
              <a:t>) will automatically indent it by four spaces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64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” </a:t>
            </a:r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" y="1969364"/>
            <a:ext cx="9034272" cy="4156799"/>
          </a:xfrm>
        </p:spPr>
        <p:txBody>
          <a:bodyPr/>
          <a:lstStyle/>
          <a:p>
            <a:r>
              <a:rPr lang="en-US" dirty="0"/>
              <a:t>The semantics of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/>
              <a:t>should be </a:t>
            </a:r>
            <a:r>
              <a:rPr lang="en-US" dirty="0" smtClean="0"/>
              <a:t>clear</a:t>
            </a:r>
            <a:endParaRPr lang="en-US" dirty="0"/>
          </a:p>
          <a:p>
            <a:pPr lvl="1"/>
            <a:r>
              <a:rPr lang="en-US" dirty="0"/>
              <a:t>First, the condition in the heading is </a:t>
            </a:r>
            <a:r>
              <a:rPr lang="en-US" dirty="0" smtClean="0"/>
              <a:t>evaluated</a:t>
            </a:r>
            <a:endParaRPr lang="en-US" dirty="0"/>
          </a:p>
          <a:p>
            <a:pPr lvl="1"/>
            <a:r>
              <a:rPr lang="en-US" dirty="0"/>
              <a:t>If the condition 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 smtClean="0"/>
              <a:t>The </a:t>
            </a:r>
            <a:r>
              <a:rPr lang="en-US" sz="2800" u="sng" dirty="0" smtClean="0"/>
              <a:t>statements </a:t>
            </a:r>
            <a:r>
              <a:rPr lang="en-US" sz="2800" u="sng" dirty="0"/>
              <a:t>in the body </a:t>
            </a:r>
            <a:r>
              <a:rPr lang="en-US" sz="2800" u="sng" dirty="0" smtClean="0"/>
              <a:t>are executed</a:t>
            </a:r>
          </a:p>
          <a:p>
            <a:pPr lvl="2"/>
            <a:r>
              <a:rPr lang="en-US" sz="2800" dirty="0" smtClean="0"/>
              <a:t>Control </a:t>
            </a:r>
            <a:r>
              <a:rPr lang="en-US" sz="2800" dirty="0"/>
              <a:t>passes to the next statement in the </a:t>
            </a:r>
            <a:r>
              <a:rPr lang="en-US" sz="2800" dirty="0" smtClean="0"/>
              <a:t>program</a:t>
            </a:r>
            <a:endParaRPr lang="en-US" sz="2800" dirty="0"/>
          </a:p>
          <a:p>
            <a:pPr lvl="1"/>
            <a:r>
              <a:rPr lang="en-US" dirty="0"/>
              <a:t>If the condition 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alse</a:t>
            </a:r>
          </a:p>
          <a:p>
            <a:pPr lvl="2"/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u="sng" dirty="0"/>
              <a:t>statements in the body are </a:t>
            </a:r>
            <a:r>
              <a:rPr lang="en-US" sz="2800" u="sng" dirty="0" smtClean="0"/>
              <a:t>skipped</a:t>
            </a:r>
            <a:endParaRPr lang="en-US" sz="2800" dirty="0" smtClean="0"/>
          </a:p>
          <a:p>
            <a:pPr lvl="2"/>
            <a:r>
              <a:rPr lang="en-US" sz="2800" dirty="0"/>
              <a:t>C</a:t>
            </a:r>
            <a:r>
              <a:rPr lang="en-US" sz="2800" dirty="0" smtClean="0"/>
              <a:t>ontrol </a:t>
            </a:r>
            <a:r>
              <a:rPr lang="en-US" sz="2800" dirty="0"/>
              <a:t>passes to the next statement in the </a:t>
            </a:r>
            <a:r>
              <a:rPr lang="en-US" sz="2800" dirty="0" smtClean="0"/>
              <a:t>program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93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One-Way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body of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/>
              <a:t>either </a:t>
            </a:r>
            <a:r>
              <a:rPr lang="en-US" u="sng" dirty="0"/>
              <a:t>executes or not </a:t>
            </a:r>
            <a:r>
              <a:rPr lang="en-US" dirty="0"/>
              <a:t>depending on the </a:t>
            </a:r>
            <a:r>
              <a:rPr lang="en-US" dirty="0" smtClean="0"/>
              <a:t>condition</a:t>
            </a:r>
          </a:p>
          <a:p>
            <a:r>
              <a:rPr lang="en-US" dirty="0" smtClean="0"/>
              <a:t>Control </a:t>
            </a:r>
            <a:r>
              <a:rPr lang="en-US" dirty="0"/>
              <a:t>then passes to the next </a:t>
            </a:r>
            <a:r>
              <a:rPr lang="en-US" dirty="0" smtClean="0"/>
              <a:t>(non-body) statement </a:t>
            </a:r>
            <a:r>
              <a:rPr lang="en-US" dirty="0"/>
              <a:t>after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a </a:t>
            </a:r>
            <a:r>
              <a:rPr lang="en-US" i="1" dirty="0"/>
              <a:t>one-way</a:t>
            </a:r>
            <a:r>
              <a:rPr lang="en-US" dirty="0"/>
              <a:t> or </a:t>
            </a:r>
            <a:r>
              <a:rPr lang="en-US" i="1" dirty="0"/>
              <a:t>simple</a:t>
            </a:r>
            <a:r>
              <a:rPr lang="en-US" dirty="0"/>
              <a:t> </a:t>
            </a:r>
            <a:r>
              <a:rPr lang="en-US" dirty="0" smtClean="0"/>
              <a:t>decision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83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Two-Way Selection Structures</a:t>
            </a:r>
          </a:p>
        </p:txBody>
      </p:sp>
    </p:spTree>
    <p:extLst>
      <p:ext uri="{BB962C8B-B14F-4D97-AF65-F5344CB8AC3E}">
        <p14:creationId xmlns:p14="http://schemas.microsoft.com/office/powerpoint/2010/main" val="21333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Two-Way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Python, a </a:t>
            </a:r>
            <a:r>
              <a:rPr lang="en-US" i="1" dirty="0"/>
              <a:t>two-way decision </a:t>
            </a:r>
            <a:r>
              <a:rPr lang="en-US" dirty="0"/>
              <a:t>can be implemented by attaching 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/>
              <a:t>clause </a:t>
            </a:r>
            <a:r>
              <a:rPr lang="en-US" dirty="0"/>
              <a:t>onto 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 smtClean="0"/>
              <a:t>clause</a:t>
            </a:r>
            <a:endParaRPr lang="en-US" dirty="0"/>
          </a:p>
          <a:p>
            <a:r>
              <a:rPr lang="en-US" dirty="0"/>
              <a:t>This is called an if-else statement: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07048" y="4272182"/>
            <a:ext cx="413446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&lt;statements&gt;</a:t>
            </a:r>
          </a:p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&lt;statements&gt;</a:t>
            </a:r>
          </a:p>
        </p:txBody>
      </p:sp>
    </p:spTree>
    <p:extLst>
      <p:ext uri="{BB962C8B-B14F-4D97-AF65-F5344CB8AC3E}">
        <p14:creationId xmlns:p14="http://schemas.microsoft.com/office/powerpoint/2010/main" val="60171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Python Handles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if-else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Python </a:t>
            </a:r>
            <a:r>
              <a:rPr lang="en-US" dirty="0" smtClean="0"/>
              <a:t>sees this </a:t>
            </a:r>
            <a:r>
              <a:rPr lang="en-US" dirty="0"/>
              <a:t>structure,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evaluates </a:t>
            </a:r>
            <a:r>
              <a:rPr lang="en-US" dirty="0"/>
              <a:t>the </a:t>
            </a:r>
            <a:r>
              <a:rPr lang="en-US" dirty="0" smtClean="0"/>
              <a:t>condition</a:t>
            </a:r>
            <a:endParaRPr lang="en-US" dirty="0"/>
          </a:p>
          <a:p>
            <a:pPr lvl="1"/>
            <a:r>
              <a:rPr lang="en-US" dirty="0"/>
              <a:t>If the condition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, </a:t>
            </a:r>
            <a:r>
              <a:rPr lang="en-US" dirty="0" smtClean="0"/>
              <a:t>the set of </a:t>
            </a:r>
            <a:br>
              <a:rPr lang="en-US" dirty="0" smtClean="0"/>
            </a:br>
            <a:r>
              <a:rPr lang="en-US" dirty="0" smtClean="0"/>
              <a:t>statements </a:t>
            </a:r>
            <a:r>
              <a:rPr lang="en-US" dirty="0"/>
              <a:t>under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dirty="0"/>
              <a:t>are </a:t>
            </a:r>
            <a:r>
              <a:rPr lang="en-US" dirty="0" smtClean="0"/>
              <a:t>executed</a:t>
            </a:r>
            <a:endParaRPr lang="en-US" dirty="0"/>
          </a:p>
          <a:p>
            <a:pPr lvl="1"/>
            <a:r>
              <a:rPr lang="en-US" dirty="0"/>
              <a:t>If the condition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, </a:t>
            </a:r>
            <a:r>
              <a:rPr lang="en-US" dirty="0" smtClean="0"/>
              <a:t>the set of </a:t>
            </a:r>
            <a:br>
              <a:rPr lang="en-US" dirty="0" smtClean="0"/>
            </a:br>
            <a:r>
              <a:rPr lang="en-US" dirty="0" smtClean="0"/>
              <a:t>statements</a:t>
            </a:r>
            <a:r>
              <a:rPr lang="en-US" dirty="0"/>
              <a:t> </a:t>
            </a:r>
            <a:r>
              <a:rPr lang="en-US" dirty="0" smtClean="0"/>
              <a:t>under </a:t>
            </a:r>
            <a:r>
              <a:rPr lang="en-US" dirty="0"/>
              <a:t>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dirty="0"/>
              <a:t>are </a:t>
            </a:r>
            <a:r>
              <a:rPr lang="en-US" dirty="0" smtClean="0"/>
              <a:t>executed</a:t>
            </a:r>
            <a:endParaRPr lang="en-US" dirty="0"/>
          </a:p>
          <a:p>
            <a:pPr lvl="3"/>
            <a:endParaRPr lang="en-US" sz="1600" dirty="0" smtClean="0"/>
          </a:p>
          <a:p>
            <a:r>
              <a:rPr lang="en-US" sz="2800" dirty="0" smtClean="0"/>
              <a:t>The code after the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if-else </a:t>
            </a:r>
            <a:r>
              <a:rPr lang="en-US" sz="2800" dirty="0" smtClean="0"/>
              <a:t>is only </a:t>
            </a:r>
            <a:r>
              <a:rPr lang="en-US" sz="2800" dirty="0"/>
              <a:t>executed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/>
              <a:t>after</a:t>
            </a:r>
            <a:r>
              <a:rPr lang="en-US" sz="2800" dirty="0" smtClean="0"/>
              <a:t> </a:t>
            </a:r>
            <a:r>
              <a:rPr lang="en-US" sz="2800" dirty="0"/>
              <a:t>one of </a:t>
            </a:r>
            <a:r>
              <a:rPr lang="en-US" sz="2800" dirty="0" smtClean="0"/>
              <a:t>the </a:t>
            </a:r>
            <a:r>
              <a:rPr lang="en-US" sz="2800" dirty="0"/>
              <a:t>sets of statements </a:t>
            </a:r>
            <a:r>
              <a:rPr lang="en-US" sz="2800" dirty="0" smtClean="0"/>
              <a:t>is executed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88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Two-Way Code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6112" cy="415679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&lt;code1&gt;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         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&lt;code2&gt;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Only execute code1 if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theCondition</a:t>
            </a:r>
            <a:r>
              <a:rPr lang="en-US" dirty="0" smtClean="0"/>
              <a:t> is </a:t>
            </a:r>
            <a:r>
              <a:rPr lang="en-US" u="sng" dirty="0" smtClean="0"/>
              <a:t>True</a:t>
            </a:r>
          </a:p>
          <a:p>
            <a:r>
              <a:rPr lang="en-US" dirty="0" smtClean="0"/>
              <a:t>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theCondition</a:t>
            </a:r>
            <a:r>
              <a:rPr lang="en-US" dirty="0"/>
              <a:t> is </a:t>
            </a:r>
            <a:r>
              <a:rPr lang="en-US" u="sng" dirty="0" smtClean="0"/>
              <a:t>not True</a:t>
            </a:r>
            <a:r>
              <a:rPr lang="en-US" dirty="0" smtClean="0"/>
              <a:t>, run code2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98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cover functions in more detail later</a:t>
            </a:r>
          </a:p>
          <a:p>
            <a:endParaRPr lang="en-US" dirty="0"/>
          </a:p>
          <a:p>
            <a:r>
              <a:rPr lang="en-US" dirty="0" smtClean="0"/>
              <a:t>For now, think of them as something similar to a variable</a:t>
            </a:r>
          </a:p>
          <a:p>
            <a:pPr lvl="1"/>
            <a:r>
              <a:rPr lang="en-US" sz="3200" dirty="0" smtClean="0"/>
              <a:t>Variables hold data</a:t>
            </a:r>
          </a:p>
          <a:p>
            <a:pPr lvl="1"/>
            <a:r>
              <a:rPr lang="en-US" sz="3200" dirty="0" smtClean="0"/>
              <a:t>Functions hold code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99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Two-Way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969364"/>
            <a:ext cx="8863584" cy="4156799"/>
          </a:xfrm>
        </p:spPr>
        <p:txBody>
          <a:bodyPr/>
          <a:lstStyle/>
          <a:p>
            <a:pPr marL="0" indent="0">
              <a:buNone/>
            </a:pPr>
            <a:r>
              <a:rPr lang="en-US" sz="23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= 5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&gt; 5: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 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larger than five!"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 is </a:t>
            </a:r>
            <a:r>
              <a:rPr lang="en-US" sz="23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less than 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 equal to five!"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70</a:t>
            </a:fld>
            <a:endParaRPr lang="en-US" altLang="en-US"/>
          </a:p>
        </p:txBody>
      </p:sp>
      <p:sp>
        <p:nvSpPr>
          <p:cNvPr id="5" name="Left Bracket 4"/>
          <p:cNvSpPr/>
          <p:nvPr/>
        </p:nvSpPr>
        <p:spPr>
          <a:xfrm>
            <a:off x="864973" y="2388971"/>
            <a:ext cx="345989" cy="1733804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/>
          <p:cNvSpPr/>
          <p:nvPr/>
        </p:nvSpPr>
        <p:spPr>
          <a:xfrm>
            <a:off x="1573427" y="3255873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1573426" y="4122774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35A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4135" y="5420010"/>
            <a:ext cx="1693865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this is the main level of our program</a:t>
            </a:r>
            <a:endParaRPr lang="en-US" sz="1900" b="1" dirty="0">
              <a:solidFill>
                <a:srgbClr val="7030A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90103" y="5420010"/>
            <a:ext cx="2478437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  <a:t>this level of the code is only executed if </a:t>
            </a:r>
            <a:br>
              <a:rPr lang="en-US" sz="1900" b="1" dirty="0" smtClean="0">
                <a:solidFill>
                  <a:srgbClr val="0070C0"/>
                </a:solidFill>
                <a:latin typeface="+mj-lt"/>
                <a:cs typeface="Courier New" panose="02070309020205020404" pitchFamily="49" charset="0"/>
              </a:rPr>
            </a:br>
            <a: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5</a:t>
            </a:r>
            <a:r>
              <a:rPr lang="en-US" sz="1900" b="1" dirty="0">
                <a:solidFill>
                  <a:srgbClr val="0070C0"/>
                </a:solidFill>
                <a:cs typeface="Courier New" panose="02070309020205020404" pitchFamily="49" charset="0"/>
              </a:rPr>
              <a:t> </a:t>
            </a:r>
            <a:r>
              <a:rPr lang="en-US" sz="1900" b="1" dirty="0" smtClean="0">
                <a:solidFill>
                  <a:srgbClr val="0070C0"/>
                </a:solidFill>
                <a:cs typeface="Courier New" panose="02070309020205020404" pitchFamily="49" charset="0"/>
              </a:rPr>
              <a:t>is </a:t>
            </a:r>
            <a:r>
              <a:rPr lang="en-US" sz="1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19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0642" y="5420010"/>
            <a:ext cx="2478437" cy="9694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  <a:t>this level of the code is only executed if </a:t>
            </a:r>
            <a:br>
              <a:rPr lang="en-US" sz="1900" b="1" dirty="0" smtClean="0">
                <a:solidFill>
                  <a:srgbClr val="008000"/>
                </a:solidFill>
                <a:latin typeface="+mj-lt"/>
                <a:cs typeface="Courier New" panose="02070309020205020404" pitchFamily="49" charset="0"/>
              </a:rPr>
            </a:br>
            <a:r>
              <a:rPr lang="en-US" sz="1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 5 </a:t>
            </a:r>
            <a:r>
              <a:rPr lang="en-US" sz="1900" b="1" dirty="0" smtClean="0">
                <a:solidFill>
                  <a:srgbClr val="008000"/>
                </a:solidFill>
                <a:cs typeface="Courier New" panose="02070309020205020404" pitchFamily="49" charset="0"/>
              </a:rPr>
              <a:t>is </a:t>
            </a:r>
            <a:r>
              <a:rPr lang="en-US" sz="1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19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23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Two-Way 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969364"/>
            <a:ext cx="8863584" cy="4156799"/>
          </a:xfrm>
        </p:spPr>
        <p:txBody>
          <a:bodyPr/>
          <a:lstStyle/>
          <a:p>
            <a:pPr marL="0" indent="0">
              <a:buNone/>
            </a:pPr>
            <a:r>
              <a:rPr lang="en-US" sz="23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a number</a:t>
            </a:r>
            <a:r>
              <a:rPr lang="en-US" sz="23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lang="en-US" sz="2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 2 == 0: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number is even."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3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3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"Your number is odd."</a:t>
            </a: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71</a:t>
            </a:fld>
            <a:endParaRPr lang="en-US" altLang="en-US"/>
          </a:p>
        </p:txBody>
      </p:sp>
      <p:sp>
        <p:nvSpPr>
          <p:cNvPr id="7" name="Left Bracket 6"/>
          <p:cNvSpPr/>
          <p:nvPr/>
        </p:nvSpPr>
        <p:spPr>
          <a:xfrm>
            <a:off x="864971" y="2387226"/>
            <a:ext cx="345989" cy="2122990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1598138" y="3692664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>
            <a:off x="1598137" y="4510216"/>
            <a:ext cx="345989" cy="419608"/>
          </a:xfrm>
          <a:prstGeom prst="leftBracket">
            <a:avLst>
              <a:gd name="adj" fmla="val 0"/>
            </a:avLst>
          </a:prstGeom>
          <a:noFill/>
          <a:ln w="76200">
            <a:solidFill>
              <a:srgbClr val="35A03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4541" y="5432279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 does this code do?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57704" y="5432279"/>
            <a:ext cx="305520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It checks whether a number is even or odd.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Lab </a:t>
            </a:r>
            <a:r>
              <a:rPr lang="en-US" dirty="0" smtClean="0"/>
              <a:t>3 </a:t>
            </a:r>
            <a:r>
              <a:rPr lang="en-US" dirty="0" smtClean="0"/>
              <a:t>is meeting this week!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Homework 2 is out</a:t>
            </a:r>
          </a:p>
          <a:p>
            <a:pPr lvl="1"/>
            <a:r>
              <a:rPr lang="en-US" dirty="0" smtClean="0"/>
              <a:t>Due by Wednesday (Sept 21st) at 8:59:59 PM</a:t>
            </a:r>
          </a:p>
          <a:p>
            <a:pPr lvl="1"/>
            <a:r>
              <a:rPr lang="en-US" dirty="0" smtClean="0"/>
              <a:t>You must take the Academic Integrity Quiz!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Homework 3 will come out Wednesday night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1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variables, we use the variable name to access the data they store</a:t>
            </a:r>
          </a:p>
          <a:p>
            <a:endParaRPr lang="en-US" dirty="0"/>
          </a:p>
          <a:p>
            <a:r>
              <a:rPr lang="en-US" dirty="0" smtClean="0"/>
              <a:t>We must do the same with functions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, using the function name to execute the code they 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51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  <a:r>
              <a:rPr lang="en-US" dirty="0" smtClean="0"/>
              <a:t>for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From now on, </a:t>
            </a:r>
            <a:r>
              <a:rPr lang="en-US" altLang="en-US" dirty="0"/>
              <a:t>use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  <a:r>
              <a:rPr lang="en-US" altLang="en-US" dirty="0" smtClean="0"/>
              <a:t>in your code:</a:t>
            </a:r>
          </a:p>
          <a:p>
            <a:endParaRPr lang="en-US" altLang="en-US" dirty="0" smtClean="0"/>
          </a:p>
          <a:p>
            <a:pPr marL="457200" lvl="1" indent="0">
              <a:buNone/>
            </a:pPr>
            <a:endParaRPr lang="en-US" alt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altLang="en-US" sz="22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2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 class is this? "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2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"is awesome!"</a:t>
            </a: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alt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alt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alt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902367" y="3489160"/>
            <a:ext cx="2033338" cy="445165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02367" y="5091369"/>
            <a:ext cx="1179096" cy="445165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49496" y="3201954"/>
            <a:ext cx="46923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declaring our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196" y="5440283"/>
            <a:ext cx="46923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calling our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0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2280</Words>
  <Application>Microsoft Office PowerPoint</Application>
  <PresentationFormat>On-screen Show (4:3)</PresentationFormat>
  <Paragraphs>735</Paragraphs>
  <Slides>72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ＭＳ Ｐゴシック</vt:lpstr>
      <vt:lpstr>Arial</vt:lpstr>
      <vt:lpstr>Calibri</vt:lpstr>
      <vt:lpstr>Courier New</vt:lpstr>
      <vt:lpstr>Wingdings</vt:lpstr>
      <vt:lpstr>ヒラギノ角ゴ Pro W3</vt:lpstr>
      <vt:lpstr>Office Theme</vt:lpstr>
      <vt:lpstr>CMSC201  Computer Science I for Majors  Lecture 05 – Decision Structures</vt:lpstr>
      <vt:lpstr>Last Class We Covered</vt:lpstr>
      <vt:lpstr>Any Questions from Last Time?</vt:lpstr>
      <vt:lpstr>Today’s Objectives</vt:lpstr>
      <vt:lpstr>Quick Note about main()</vt:lpstr>
      <vt:lpstr>main()</vt:lpstr>
      <vt:lpstr>Functions</vt:lpstr>
      <vt:lpstr>Calling main()</vt:lpstr>
      <vt:lpstr>Using main() for Your Code</vt:lpstr>
      <vt:lpstr>Review: Control Structures &amp; Operators</vt:lpstr>
      <vt:lpstr>Control Structures</vt:lpstr>
      <vt:lpstr>Control Structures: Flowcharts</vt:lpstr>
      <vt:lpstr>Types of Operators in Python</vt:lpstr>
      <vt:lpstr>Comparison Operators</vt:lpstr>
      <vt:lpstr>Vocabulary</vt:lpstr>
      <vt:lpstr>Vocabulary</vt:lpstr>
      <vt:lpstr>Comparison Operators</vt:lpstr>
      <vt:lpstr>Comparison Examples</vt:lpstr>
      <vt:lpstr>List of Operators</vt:lpstr>
      <vt:lpstr>Comparison Examples (Continued)</vt:lpstr>
      <vt:lpstr>Comparison Examples (Continued)</vt:lpstr>
      <vt:lpstr>Comparison vs Assignment</vt:lpstr>
      <vt:lpstr>Equals vs Equivalence</vt:lpstr>
      <vt:lpstr>Evaluating to Boolean Values</vt:lpstr>
      <vt:lpstr>Comparison Operators and Simple Data Types</vt:lpstr>
      <vt:lpstr>“Value” of Boolean Variables</vt:lpstr>
      <vt:lpstr>“Value” of Boolean Variables</vt:lpstr>
      <vt:lpstr>Comparison Operation Examples</vt:lpstr>
      <vt:lpstr>Logical Operators</vt:lpstr>
      <vt:lpstr>Logical Operators</vt:lpstr>
      <vt:lpstr>Logical Operators – and</vt:lpstr>
      <vt:lpstr>Logical Operators – and</vt:lpstr>
      <vt:lpstr>Examples of and</vt:lpstr>
      <vt:lpstr>Logical Operators – or</vt:lpstr>
      <vt:lpstr>Logical Operators – or</vt:lpstr>
      <vt:lpstr>Usage Example</vt:lpstr>
      <vt:lpstr>Logical Operators – not</vt:lpstr>
      <vt:lpstr>Complex Expressions</vt:lpstr>
      <vt:lpstr>Complex Expression Example</vt:lpstr>
      <vt:lpstr>Complex Expression Example</vt:lpstr>
      <vt:lpstr>Truth Table Layout</vt:lpstr>
      <vt:lpstr>“Short Circuit” Evaluation</vt:lpstr>
      <vt:lpstr>Short Circuit Evaluation</vt:lpstr>
      <vt:lpstr>Short Circuiting – and</vt:lpstr>
      <vt:lpstr>Short Circuiting – or</vt:lpstr>
      <vt:lpstr>More Practice</vt:lpstr>
      <vt:lpstr>More More Practice</vt:lpstr>
      <vt:lpstr>Decision Making</vt:lpstr>
      <vt:lpstr>Simple Decision Structures</vt:lpstr>
      <vt:lpstr>Simple Decisions</vt:lpstr>
      <vt:lpstr>One-Way Selection Structures</vt:lpstr>
      <vt:lpstr>One-Way Selection Structures</vt:lpstr>
      <vt:lpstr>Temperature Example</vt:lpstr>
      <vt:lpstr>Temperature Example - Modified</vt:lpstr>
      <vt:lpstr>Temperature Example - Modified</vt:lpstr>
      <vt:lpstr>Temperature Example - Modified</vt:lpstr>
      <vt:lpstr>Temperature Example Flowchart</vt:lpstr>
      <vt:lpstr>Temperature Example Code</vt:lpstr>
      <vt:lpstr>Temperature Example Code</vt:lpstr>
      <vt:lpstr>“if” Statements</vt:lpstr>
      <vt:lpstr>“if” Statements</vt:lpstr>
      <vt:lpstr>What is a Condition?</vt:lpstr>
      <vt:lpstr>Formatting Selection Structures</vt:lpstr>
      <vt:lpstr>“if” Semantics</vt:lpstr>
      <vt:lpstr>One-Way Decisions</vt:lpstr>
      <vt:lpstr>Two-Way Selection Structures</vt:lpstr>
      <vt:lpstr>Two-Way Decisions</vt:lpstr>
      <vt:lpstr>How Python Handles if-else</vt:lpstr>
      <vt:lpstr>Two-Way Code Framework</vt:lpstr>
      <vt:lpstr>Simple Two-Way Example</vt:lpstr>
      <vt:lpstr>Simple Two-Way Example #2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75</cp:revision>
  <dcterms:created xsi:type="dcterms:W3CDTF">2014-05-05T14:25:42Z</dcterms:created>
  <dcterms:modified xsi:type="dcterms:W3CDTF">2016-09-21T16:46:48Z</dcterms:modified>
</cp:coreProperties>
</file>